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UBER / EQUITY RESEARCH PITCH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Fundamental research | conditional investment thesis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Company: Uber Technologies, Inc. (NYSE: UBER).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reviewed: FY2025 and Q2 2026, as publicly reported.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stance: WATCHLIST / CONDITIONAL POSITIVE, not a dated buy recommendation.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price target requires verified spot price, shares and a capital bridge.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The investment case is business-quality driven; valuation discipline determines entry.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Executive Investment Thesis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A scaled network with growing cash generation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Mobility and delivery create recurring consumer touchpoints across markets.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FY2025 gross bookings increased 19% to $193.5B; revenue increased 18% to $52.0B.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FY2025 adjusted EBITDA grew 35% to $8.73B; FCF grew 42% to $9.76B.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concern: autonomy, competition, labor regulation and multiple risk.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Investment view: attractive franchise; price-dependent equity opportunity.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Operating Architecture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Demand aggregation + driver / courier liquidity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Mobility monetizes completed trips across a broad geographic footprint.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 aggregates merchants, couriers and consumers with substantial overlap.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Freight is smaller and more cyclical than Mobility and Delivery.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Cross-platform engagement can reduce acquisition costs and support frequency.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Analyst hypothesis: density advantages support operating leverage.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FY2025 Operating Scorecard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Audited company-reported performance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Gross bookings: $193.454B vs $162.773B in FY2024 (+19%).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Revenue: $52.017B vs $43.978B (+18%).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Adjusted EBITDA: $8.730B vs $6.484B (+35%).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FCF: $9.763B vs $6.895B (+42%).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Gross bookings are transaction volume; they are NOT Uber revenue.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Q2 2026 Earnings Update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Momentum carried into first half of 2026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 gross bookings: $58.022B (+24% reported).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 revenue: $14.191B (+12% reported).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 adjusted EBITDA: $2.819B (+33%).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 FCF: $2.792B (+13%); trips rose 18%.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Company reports TTM FCF exceeded $10B as of Q2 2026.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Drives the Earnings Power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Operating leverage matters more than top-line optics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Bookings growth depends on trips, frequency, ticket size and geography.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rates and revenue recognition may shift with business model changes.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Incremental margin depends on incentives, insurance, platform costs and mix.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resilient thesis requires translating gross bookings into durable FCF.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Modeling priority: FCF normalization, not GAAP EPS extrapolation.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Bull Case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A compounding mobility and delivery platform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Consumer growth continues alongside higher trips per active customer.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 products and merchant services extend monetization opportunity.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 discipline sustains higher free cash flow conversion.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Autonomy partnerships preserve Uber as aggregation and distribution layer.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Scenario assumptions are included in the companion workbook.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Bear Case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A strong business can still be a weak stock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Robotaxi networks could disintermediate Uber in important urban markets.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Worker classification, safety and insurance requirements can pressure unit economics.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 promotion and local competition reduce incremental margins.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high starting valuation limits protection against slower growth.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Bear scenario explicitly cuts growth, FCF margin and terminal value.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Competition &amp; Structural Threats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Differentiate strength from invulnerability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Mobility: local operators, Lyft, taxis and autonomous vehicle networks.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Delivery: DoorDash, regional apps and merchant-owned channels.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Regulation varies substantially by state and jurisdiction.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 effects matter, but price-sensitive supply and demand can multihome.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Diligence question: what portion of incremental growth is subsidy-independent?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Valuation Framework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Three scenarios, not a manufactured price target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Companion Excel projects 2026-2030 levered free cash flow.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Bear/base/bull vary FCF margin, growth, discount rate and terminal growth.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values equity from discounted levered FCF; it is not an enterprise DCF.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count and net financial position are illustrative placeholders.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No verified October 17, 2026 spot price included; no upside % claimed.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Catalyst Map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What would change the underwriting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Positive: sustained bookings expansion with disproportionately higher FCF.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Positive: autonomous-vehicle agreements prove economic contribution.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Negative: labor mandates or claims costs structurally lift expense ratios.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Negative: rising promotions signal weakening network advantage.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Track quarterly MAPCs, trips, bookings, EBITDA and FCF.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Monitoring Dashboard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Metrics that matter over four quarters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Demand: MAPCs, trips, frequency, gross bookings by segment.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Monetization: reported revenue growth adjusted for business-model changes.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Profitability: adjusted EBITDA margin and GAAP operating margin.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Cash: capital intensity, working capital, stock-based compensation and dilution.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Update forecasts after every earnings release.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Diligence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Prepared for investment committee debate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much of cash generation is driven by favorable working capital timing?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markets face direct robotaxi competition with economic scale?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the normalized incentive burden through a cycle?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insurance reserves and regulatory liabilities change downside value?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A strong stock pitch identifies what could falsify its thesis.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17B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EQUITY RESEARCH  /  OCTOBER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02920" y="822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 &amp; Source Register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11064240" cy="0"/>
          </a:xfrm>
          <a:prstGeom prst="line">
            <a:avLst/>
          </a:prstGeom>
          <a:noFill/>
          <a:ln w="15240">
            <a:solidFill>
              <a:srgbClr val="C9D8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1883664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7B83"/>
                </a:solidFill>
              </a:rPr>
              <a:t>High-quality operations; entry price remains conditional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96312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View: conditional positive on franchise economics, not a blind BUY rating.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3364992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3255264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model is an educational scenario analysis; inputs are editable.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4123944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536" y="4014216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step for live decision: update current quote, capital bridge and dilution.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4882896"/>
            <a:ext cx="100584" cy="100584"/>
          </a:xfrm>
          <a:prstGeom prst="ellipse">
            <a:avLst/>
          </a:prstGeom>
          <a:solidFill>
            <a:srgbClr val="117B83"/>
          </a:solidFill>
          <a:ln w="12700">
            <a:solidFill>
              <a:srgbClr val="117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9536" y="4773168"/>
            <a:ext cx="105613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1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FY2025 SEC 10-K; August 5, 2026 Q2 company earnings release.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12064" y="5541264"/>
            <a:ext cx="11045952" cy="658368"/>
          </a:xfrm>
          <a:prstGeom prst="roundRect">
            <a:avLst>
              <a:gd name="adj" fmla="val 13889"/>
            </a:avLst>
          </a:prstGeom>
          <a:solidFill>
            <a:srgbClr val="E7F0F3"/>
          </a:solidFill>
          <a:ln w="12700">
            <a:solidFill>
              <a:srgbClr val="E7F0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73328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213A"/>
                </a:solidFill>
              </a:rPr>
              <a:t>Research prepared as a resume portfolio project, not investment advice.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" y="6492240"/>
            <a:ext cx="10698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16174"/>
                </a:solidFill>
              </a:rPr>
              <a:t>Source: Uber FY2025 10-K / Q2 2026 earnings; assumptions independently stated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16174"/>
                </a:solidFill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UBER | Equity Research Investment Pitch</dc:title>
  <dc:subject>Uber Technologies independent equity research stock pitch</dc:subject>
  <dc:creator>Independent Investment Research</dc:creator>
  <cp:lastModifiedBy>Independent Investment Research</cp:lastModifiedBy>
  <cp:revision>1</cp:revision>
  <dcterms:created xsi:type="dcterms:W3CDTF">2026-10-17T11:49:20Z</dcterms:created>
  <dcterms:modified xsi:type="dcterms:W3CDTF">2026-10-17T11:49:20Z</dcterms:modified>
</cp:coreProperties>
</file>